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87" r:id="rId2"/>
    <p:sldId id="289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21" r:id="rId13"/>
    <p:sldId id="322" r:id="rId14"/>
    <p:sldId id="323" r:id="rId15"/>
    <p:sldId id="351" r:id="rId16"/>
    <p:sldId id="324" r:id="rId17"/>
    <p:sldId id="325" r:id="rId18"/>
    <p:sldId id="336" r:id="rId19"/>
    <p:sldId id="326" r:id="rId20"/>
    <p:sldId id="352" r:id="rId21"/>
    <p:sldId id="353" r:id="rId22"/>
    <p:sldId id="332" r:id="rId23"/>
    <p:sldId id="354" r:id="rId24"/>
    <p:sldId id="294" r:id="rId25"/>
    <p:sldId id="270" r:id="rId26"/>
    <p:sldId id="337" r:id="rId27"/>
    <p:sldId id="338" r:id="rId28"/>
    <p:sldId id="339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4" r:id="rId40"/>
    <p:sldId id="366" r:id="rId41"/>
    <p:sldId id="367" r:id="rId42"/>
    <p:sldId id="368" r:id="rId43"/>
  </p:sldIdLst>
  <p:sldSz cx="9144000" cy="5143500" type="screen16x9"/>
  <p:notesSz cx="6858000" cy="9144000"/>
  <p:custDataLst>
    <p:tags r:id="rId4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7C569-6EF4-6040-981A-F86F85346705}">
          <p14:sldIdLst>
            <p14:sldId id="287"/>
            <p14:sldId id="289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21"/>
            <p14:sldId id="322"/>
            <p14:sldId id="323"/>
            <p14:sldId id="351"/>
            <p14:sldId id="324"/>
            <p14:sldId id="325"/>
            <p14:sldId id="336"/>
            <p14:sldId id="326"/>
            <p14:sldId id="352"/>
            <p14:sldId id="353"/>
            <p14:sldId id="332"/>
            <p14:sldId id="354"/>
            <p14:sldId id="294"/>
            <p14:sldId id="270"/>
            <p14:sldId id="337"/>
            <p14:sldId id="338"/>
            <p14:sldId id="339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48489"/>
    <a:srgbClr val="65656C"/>
    <a:srgbClr val="D02F80"/>
    <a:srgbClr val="1954A6"/>
    <a:srgbClr val="5E87C0"/>
    <a:srgbClr val="2191C4"/>
    <a:srgbClr val="D95999"/>
    <a:srgbClr val="62922E"/>
    <a:srgbClr val="AFC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7059" autoAdjust="0"/>
  </p:normalViewPr>
  <p:slideViewPr>
    <p:cSldViewPr snapToGrid="0">
      <p:cViewPr varScale="1">
        <p:scale>
          <a:sx n="216" d="100"/>
          <a:sy n="216" d="100"/>
        </p:scale>
        <p:origin x="112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06/05/2021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2021-05-06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of flow based on the epoch(time) in 9 days range: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accuracy of flow prediction over a month is very low (R2: 0.25, RMSE: 450) when using polynomial regression with time Epoch (x, x^2, x^3, ...) as features.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It is difficult to use linear regression to capture the behavior of flow over a wide range of time as it is not a linear function of time.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if we use polynomial regression to fit/predict the flow in one day range and use the same model to predict the flow on other days based on its periodic characteristic? We might be able to obtain a higher accuracy by doing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01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51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363" y="1213061"/>
            <a:ext cx="7756693" cy="114511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dirty="0"/>
              <a:t>Machine Learning-Based Data-Driven Traffic Flow Estimation from Mobile Data</a:t>
            </a:r>
            <a:br>
              <a:rPr lang="en-US" dirty="0"/>
            </a:b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01" y="2452257"/>
            <a:ext cx="8181215" cy="404590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en-GB" sz="1800" dirty="0"/>
              <a:t>Pei-</a:t>
            </a:r>
            <a:r>
              <a:rPr lang="en-GB" sz="1800" dirty="0" err="1"/>
              <a:t>Lun</a:t>
            </a:r>
            <a:r>
              <a:rPr lang="en-GB" sz="1800" dirty="0"/>
              <a:t> Hsu </a:t>
            </a:r>
          </a:p>
          <a:p>
            <a:pPr algn="ctr">
              <a:lnSpc>
                <a:spcPct val="60000"/>
              </a:lnSpc>
            </a:pPr>
            <a:r>
              <a:rPr lang="en-GB" sz="1800" dirty="0"/>
              <a:t>10.05.2021</a:t>
            </a:r>
          </a:p>
        </p:txBody>
      </p:sp>
    </p:spTree>
    <p:extLst>
      <p:ext uri="{BB962C8B-B14F-4D97-AF65-F5344CB8AC3E}">
        <p14:creationId xmlns:p14="http://schemas.microsoft.com/office/powerpoint/2010/main" val="195683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907B-DFDD-6142-BA49-A18948F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4FA31-5C26-9C4F-8D03-4932B7958B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11FC-8124-7146-AEC9-3C0DCD9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06997-AD42-1645-8E64-33F7DDA618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sz="1800" dirty="0"/>
              <a:t>Previous</a:t>
            </a:r>
            <a:r>
              <a:rPr lang="zh-TW" altLang="en-US" sz="1800" dirty="0"/>
              <a:t> </a:t>
            </a:r>
            <a:r>
              <a:rPr lang="en-US" altLang="zh-TW" sz="1800" dirty="0"/>
              <a:t>TSE approaches</a:t>
            </a:r>
            <a:r>
              <a:rPr lang="zh-TW" altLang="en-US" sz="1800" dirty="0"/>
              <a:t> </a:t>
            </a:r>
            <a:r>
              <a:rPr lang="en-US" altLang="zh-TW" sz="1800" dirty="0"/>
              <a:t>using</a:t>
            </a:r>
            <a:r>
              <a:rPr lang="zh-TW" altLang="en-US" sz="1800" dirty="0"/>
              <a:t> </a:t>
            </a:r>
            <a:r>
              <a:rPr lang="en-US" altLang="zh-TW" sz="1800" dirty="0"/>
              <a:t>mobile data: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Used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static</a:t>
            </a:r>
            <a:r>
              <a:rPr lang="zh-TW" altLang="en-US" sz="1600" dirty="0"/>
              <a:t> </a:t>
            </a:r>
            <a:r>
              <a:rPr lang="en-US" altLang="zh-TW" sz="1600" dirty="0"/>
              <a:t>and/or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univariate</a:t>
            </a:r>
            <a:r>
              <a:rPr lang="en-US" altLang="zh-TW" sz="1600" dirty="0"/>
              <a:t> traffic</a:t>
            </a:r>
            <a:r>
              <a:rPr lang="zh-TW" altLang="en-US" sz="1600" dirty="0"/>
              <a:t> </a:t>
            </a:r>
            <a:r>
              <a:rPr lang="en-US" altLang="zh-TW" sz="1600" dirty="0"/>
              <a:t>flow relationships</a:t>
            </a:r>
            <a:r>
              <a:rPr lang="zh-TW" altLang="en-US" sz="1600" dirty="0"/>
              <a:t> </a:t>
            </a:r>
            <a:r>
              <a:rPr lang="en-US" altLang="zh-TW" sz="1600" dirty="0"/>
              <a:t>(usually</a:t>
            </a:r>
            <a:r>
              <a:rPr lang="zh-TW" altLang="en-US" sz="1600" dirty="0"/>
              <a:t> </a:t>
            </a:r>
            <a:r>
              <a:rPr lang="en-US" altLang="zh-TW" sz="1600" dirty="0"/>
              <a:t>flow-speed</a:t>
            </a:r>
            <a:r>
              <a:rPr lang="zh-TW" altLang="en-US" sz="1600" dirty="0"/>
              <a:t> </a:t>
            </a:r>
            <a:r>
              <a:rPr lang="en-US" altLang="zh-TW" sz="1600" dirty="0"/>
              <a:t>relation)</a:t>
            </a:r>
            <a:r>
              <a:rPr lang="zh-TW" altLang="en-US" sz="1600" dirty="0"/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time-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and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space-varying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depends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on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multiple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factors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>
                <a:sym typeface="Wingdings" pitchFamily="2" charset="2"/>
              </a:rPr>
              <a:t>Required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functional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form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selection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model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parameter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calibration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by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human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experts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automated</a:t>
            </a:r>
            <a:r>
              <a:rPr lang="en-US" altLang="zh-TW" sz="1600" dirty="0">
                <a:sym typeface="Wingdings" pitchFamily="2" charset="2"/>
              </a:rPr>
              <a:t> and hence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scalable</a:t>
            </a:r>
            <a:r>
              <a:rPr lang="en-US" altLang="zh-TW" sz="1600" dirty="0">
                <a:sym typeface="Wingdings" pitchFamily="2" charset="2"/>
              </a:rPr>
              <a:t> solution</a:t>
            </a:r>
            <a:endParaRPr lang="en-US" altLang="zh-TW" sz="1600" dirty="0"/>
          </a:p>
          <a:p>
            <a:pPr>
              <a:lnSpc>
                <a:spcPct val="120000"/>
              </a:lnSpc>
            </a:pPr>
            <a:r>
              <a:rPr lang="en-US" altLang="zh-TW" sz="1800" dirty="0"/>
              <a:t>Previous approaches for traffic</a:t>
            </a:r>
            <a:r>
              <a:rPr lang="zh-TW" altLang="en-US" sz="1800" dirty="0"/>
              <a:t> </a:t>
            </a:r>
            <a:r>
              <a:rPr lang="en-US" altLang="zh-TW" sz="1800" dirty="0"/>
              <a:t>flow</a:t>
            </a:r>
            <a:r>
              <a:rPr lang="zh-TW" altLang="en-US" sz="1800" dirty="0"/>
              <a:t> </a:t>
            </a:r>
            <a:r>
              <a:rPr lang="en-US" altLang="zh-TW" sz="1800" dirty="0"/>
              <a:t>imputation:</a:t>
            </a:r>
          </a:p>
          <a:p>
            <a:pPr marL="566738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Did not utilize </a:t>
            </a:r>
            <a:r>
              <a:rPr lang="en-US" altLang="zh-TW" sz="1600" dirty="0">
                <a:solidFill>
                  <a:srgbClr val="00B050"/>
                </a:solidFill>
              </a:rPr>
              <a:t>alternative data sources </a:t>
            </a:r>
            <a:r>
              <a:rPr lang="en-US" altLang="zh-TW" sz="1600" dirty="0"/>
              <a:t>to impute the missing or corrupted traffic flow data.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535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Datasets and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1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57B64-9739-6042-842C-EDE700F483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9" y="1594640"/>
            <a:ext cx="3441430" cy="2333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F793-02F9-AF4A-BA5C-857CD8288F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10" y="1594640"/>
            <a:ext cx="3441430" cy="233357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9FBBFE7-6FBA-BD4F-BDCC-23BC77A7E181}"/>
              </a:ext>
            </a:extLst>
          </p:cNvPr>
          <p:cNvSpPr txBox="1">
            <a:spLocks/>
          </p:cNvSpPr>
          <p:nvPr/>
        </p:nvSpPr>
        <p:spPr>
          <a:xfrm>
            <a:off x="943897" y="890232"/>
            <a:ext cx="7895303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500" dirty="0"/>
              <a:t>The data were collected from INRIX (mobile) and MCS (radar) sensors on </a:t>
            </a:r>
            <a:r>
              <a:rPr lang="en-US" sz="1500" dirty="0">
                <a:solidFill>
                  <a:srgbClr val="0432FF"/>
                </a:solidFill>
              </a:rPr>
              <a:t>two consecutive road segments</a:t>
            </a:r>
            <a:r>
              <a:rPr lang="en-US" sz="1500" dirty="0"/>
              <a:t> on the E4 highway, in Stockholm from 01.10.2018 to 28.10.2018.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ADF62-E5EB-6941-80B1-A281D761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3928212"/>
            <a:ext cx="3727449" cy="9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Data: INRIX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857251"/>
            <a:ext cx="7559674" cy="38040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Crowd-sourced data platform provides traffic information </a:t>
            </a:r>
            <a:r>
              <a:rPr lang="en-US" dirty="0">
                <a:solidFill>
                  <a:srgbClr val="0432FF"/>
                </a:solidFill>
              </a:rPr>
              <a:t>every minute </a:t>
            </a:r>
            <a:r>
              <a:rPr lang="en-US" dirty="0"/>
              <a:t>based on data collected from GPS-enabled vehicles and smartphones.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BF8C-16F9-5D48-ACFB-CC90E77A5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5"/>
          <a:stretch/>
        </p:blipFill>
        <p:spPr>
          <a:xfrm>
            <a:off x="675885" y="1689100"/>
            <a:ext cx="4144274" cy="3074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3EF7F1-3785-EE42-9102-98FBD32C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1"/>
          <a:stretch/>
        </p:blipFill>
        <p:spPr>
          <a:xfrm>
            <a:off x="4820159" y="1689100"/>
            <a:ext cx="4144274" cy="20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Stationary Data: Motorway Control System (MCS)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Radar sensor system installed on gantries on roads in Stockholm for monitoring traffic by the Swedish transport administration (</a:t>
            </a:r>
            <a:r>
              <a:rPr lang="en-US" dirty="0" err="1"/>
              <a:t>Trafikverket</a:t>
            </a:r>
            <a:r>
              <a:rPr lang="en-US" dirty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MCS delivers information on </a:t>
            </a:r>
            <a:r>
              <a:rPr lang="en-US" dirty="0">
                <a:solidFill>
                  <a:srgbClr val="0432FF"/>
                </a:solidFill>
              </a:rPr>
              <a:t>traffic flow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speed</a:t>
            </a:r>
            <a:r>
              <a:rPr lang="en-US" dirty="0"/>
              <a:t> every minute.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1F560-D854-F149-AF8F-63CBE5B2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031033"/>
            <a:ext cx="4651282" cy="30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6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D40D-6EE8-6248-9E06-529F5BAB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9CC84-BEFE-5A4F-A20E-A7AA3EAB4D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EDF2-253A-014C-9EC9-8F4FB17E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A8F615-16ED-764F-B993-30F0156AA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73150"/>
            <a:ext cx="7472400" cy="36512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b="1" dirty="0"/>
              <a:t>Training set</a:t>
            </a:r>
            <a:r>
              <a:rPr lang="en-US" sz="1800" dirty="0"/>
              <a:t>: Data from </a:t>
            </a:r>
            <a:r>
              <a:rPr lang="en-US" sz="1800" dirty="0">
                <a:solidFill>
                  <a:srgbClr val="0432FF"/>
                </a:solidFill>
              </a:rPr>
              <a:t>the south road segment</a:t>
            </a:r>
            <a:r>
              <a:rPr lang="en-US" sz="1800" dirty="0"/>
              <a:t>, </a:t>
            </a:r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 to 21</a:t>
            </a:r>
            <a:r>
              <a:rPr lang="en-US" sz="1800" b="1" baseline="30000" dirty="0"/>
              <a:t>st</a:t>
            </a:r>
            <a:r>
              <a:rPr lang="en-US" sz="1800" b="1" dirty="0"/>
              <a:t> Oct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special training set only for the spatial-temporal ANN model:                                         Data from </a:t>
            </a:r>
            <a:r>
              <a:rPr lang="en-US" sz="1600" dirty="0">
                <a:solidFill>
                  <a:srgbClr val="00B050"/>
                </a:solidFill>
              </a:rPr>
              <a:t>both north and south segments</a:t>
            </a:r>
            <a:r>
              <a:rPr lang="en-US" sz="1600" dirty="0"/>
              <a:t>, 1</a:t>
            </a:r>
            <a:r>
              <a:rPr lang="en-US" sz="1600" baseline="30000" dirty="0"/>
              <a:t>st</a:t>
            </a:r>
            <a:r>
              <a:rPr lang="en-US" sz="1600" dirty="0"/>
              <a:t>  to 21</a:t>
            </a:r>
            <a:r>
              <a:rPr lang="en-US" sz="1600" baseline="30000" dirty="0"/>
              <a:t>st</a:t>
            </a:r>
            <a:r>
              <a:rPr lang="en-US" sz="1600" dirty="0"/>
              <a:t>, Oct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Test set</a:t>
            </a:r>
            <a:r>
              <a:rPr lang="en-US" sz="1800" dirty="0"/>
              <a:t>: Data from both </a:t>
            </a:r>
            <a:r>
              <a:rPr lang="en-US" sz="1800" dirty="0">
                <a:solidFill>
                  <a:srgbClr val="FF0000"/>
                </a:solidFill>
              </a:rPr>
              <a:t>north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432FF"/>
                </a:solidFill>
              </a:rPr>
              <a:t>south segments</a:t>
            </a:r>
            <a:r>
              <a:rPr lang="en-US" sz="1800" dirty="0"/>
              <a:t>, </a:t>
            </a:r>
            <a:r>
              <a:rPr lang="en-US" sz="1800" b="1" dirty="0"/>
              <a:t>22</a:t>
            </a:r>
            <a:r>
              <a:rPr lang="en-US" sz="1800" b="1" baseline="30000" dirty="0"/>
              <a:t>nd</a:t>
            </a:r>
            <a:r>
              <a:rPr lang="en-US" sz="1800" b="1" dirty="0"/>
              <a:t> to 28</a:t>
            </a:r>
            <a:r>
              <a:rPr lang="en-US" sz="1800" b="1" baseline="30000" dirty="0"/>
              <a:t>th</a:t>
            </a:r>
            <a:r>
              <a:rPr lang="en-US" sz="1800" b="1" dirty="0"/>
              <a:t> Oct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Technology Set: Python, pandas,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Keras</a:t>
            </a:r>
            <a:r>
              <a:rPr lang="en-US" dirty="0"/>
              <a:t>/TensorFlow, </a:t>
            </a:r>
            <a:r>
              <a:rPr lang="en-US" dirty="0" err="1"/>
              <a:t>Jupyter</a:t>
            </a:r>
            <a:r>
              <a:rPr lang="en-US" dirty="0"/>
              <a:t>-Notebook, Google </a:t>
            </a:r>
            <a:r>
              <a:rPr lang="en-US" dirty="0" err="1"/>
              <a:t>Colab</a:t>
            </a:r>
            <a:r>
              <a:rPr lang="en-US" dirty="0"/>
              <a:t>, Google Cloud AI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71550"/>
            <a:ext cx="7559674" cy="3752850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Following typical </a:t>
            </a:r>
            <a:r>
              <a:rPr lang="en-US" dirty="0">
                <a:solidFill>
                  <a:srgbClr val="0432FF"/>
                </a:solidFill>
              </a:rPr>
              <a:t>data processing methods </a:t>
            </a:r>
            <a:r>
              <a:rPr lang="en-US" dirty="0"/>
              <a:t>are adopted for preparing the training and test datasets:</a:t>
            </a:r>
          </a:p>
          <a:p>
            <a:pPr>
              <a:lnSpc>
                <a:spcPts val="1920"/>
              </a:lnSpc>
            </a:pPr>
            <a:r>
              <a:rPr lang="en-US" b="1" dirty="0"/>
              <a:t>Filtering</a:t>
            </a:r>
            <a:r>
              <a:rPr lang="en-US" dirty="0"/>
              <a:t>: Remove the data points with a </a:t>
            </a:r>
            <a:r>
              <a:rPr lang="en-US" dirty="0">
                <a:solidFill>
                  <a:srgbClr val="0432FF"/>
                </a:solidFill>
              </a:rPr>
              <a:t>low confidence score (10) </a:t>
            </a:r>
            <a:r>
              <a:rPr lang="en-US" dirty="0"/>
              <a:t>in INRIX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Smoothing: </a:t>
            </a: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moving average </a:t>
            </a:r>
            <a:r>
              <a:rPr lang="en-US" dirty="0"/>
              <a:t>with a window width of 30 time-steps to remove noise in the measures of traffic variables, i.e., flow and speed, in INRIX and MCS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Shifting:  </a:t>
            </a:r>
            <a:r>
              <a:rPr lang="en-US" dirty="0"/>
              <a:t>Shift the INRIX time-series data by </a:t>
            </a:r>
            <a:r>
              <a:rPr lang="en-US" dirty="0">
                <a:solidFill>
                  <a:srgbClr val="0432FF"/>
                </a:solidFill>
              </a:rPr>
              <a:t>360 sec </a:t>
            </a:r>
            <a:r>
              <a:rPr lang="en-US" dirty="0"/>
              <a:t>to eliminate the </a:t>
            </a:r>
            <a:r>
              <a:rPr lang="en-US" dirty="0">
                <a:solidFill>
                  <a:srgbClr val="FF0000"/>
                </a:solidFill>
              </a:rPr>
              <a:t>latency of speed</a:t>
            </a:r>
            <a:r>
              <a:rPr lang="en-US" dirty="0"/>
              <a:t> observed in INRIX data compared with the MCS speed. </a:t>
            </a:r>
          </a:p>
          <a:p>
            <a:pPr>
              <a:lnSpc>
                <a:spcPts val="1920"/>
              </a:lnSpc>
            </a:pPr>
            <a:endParaRPr lang="en-US" b="1" dirty="0"/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59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One-hot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One-hot encoding is used to convert </a:t>
            </a:r>
            <a:r>
              <a:rPr lang="en-US" dirty="0">
                <a:solidFill>
                  <a:srgbClr val="0432FF"/>
                </a:solidFill>
              </a:rPr>
              <a:t>timestamps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segment IDs </a:t>
            </a:r>
            <a:r>
              <a:rPr lang="en-US" dirty="0"/>
              <a:t>into </a:t>
            </a:r>
            <a:r>
              <a:rPr lang="en-US" dirty="0">
                <a:solidFill>
                  <a:srgbClr val="00B050"/>
                </a:solidFill>
              </a:rPr>
              <a:t>numerical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time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and space features </a:t>
            </a:r>
            <a:r>
              <a:rPr lang="en-US" dirty="0"/>
              <a:t>for training ANN models: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hour feature</a:t>
            </a:r>
            <a:r>
              <a:rPr lang="en-US" dirty="0"/>
              <a:t>: "hour" in the timestamp is converted into a 24-bit one-hot code, representing the </a:t>
            </a:r>
            <a:r>
              <a:rPr lang="en-US" dirty="0">
                <a:solidFill>
                  <a:srgbClr val="0432FF"/>
                </a:solidFill>
              </a:rPr>
              <a:t>hour of a day</a:t>
            </a:r>
            <a:r>
              <a:rPr lang="en-US" dirty="0"/>
              <a:t>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day feature</a:t>
            </a:r>
            <a:r>
              <a:rPr lang="en-US" dirty="0"/>
              <a:t>: "day" in the timestamp is converted into a 2-bit one-hot code, representing the </a:t>
            </a:r>
            <a:r>
              <a:rPr lang="en-US" dirty="0">
                <a:solidFill>
                  <a:srgbClr val="0432FF"/>
                </a:solidFill>
              </a:rPr>
              <a:t>day of a week</a:t>
            </a:r>
            <a:r>
              <a:rPr lang="en-US" dirty="0"/>
              <a:t>, i.e., weekdays or weekends.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location feature</a:t>
            </a:r>
            <a:r>
              <a:rPr lang="en-US" dirty="0"/>
              <a:t>: "segment ID" is converted into a 2-bit one-hot code, representing the </a:t>
            </a:r>
            <a:r>
              <a:rPr lang="en-US" dirty="0">
                <a:solidFill>
                  <a:srgbClr val="FF0000"/>
                </a:solidFill>
              </a:rPr>
              <a:t>location of the road segment</a:t>
            </a:r>
            <a:r>
              <a:rPr lang="en-US" dirty="0"/>
              <a:t>, i.e., the south or north segment.</a:t>
            </a:r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A1F4-A81F-2946-9C4B-76114DE6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>
          <a:xfrm>
            <a:off x="2308225" y="3194753"/>
            <a:ext cx="4962525" cy="1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Scaling: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959523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Machine learning algorithm requires its input features to have a </a:t>
            </a:r>
            <a:r>
              <a:rPr lang="en-US" dirty="0">
                <a:solidFill>
                  <a:srgbClr val="0432FF"/>
                </a:solidFill>
              </a:rPr>
              <a:t>similar scale</a:t>
            </a:r>
            <a:r>
              <a:rPr lang="en-US" dirty="0"/>
              <a:t> to perform correctly.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Standardization</a:t>
            </a:r>
            <a:r>
              <a:rPr lang="en-US" dirty="0"/>
              <a:t> is a common method to scale the numerical attributes because it is less affected by the </a:t>
            </a:r>
            <a:r>
              <a:rPr lang="en-US" dirty="0">
                <a:solidFill>
                  <a:srgbClr val="00B050"/>
                </a:solidFill>
              </a:rPr>
              <a:t>outliers</a:t>
            </a:r>
            <a:r>
              <a:rPr lang="en-US" dirty="0"/>
              <a:t> in datasets. 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7658F-ADD4-1449-ACE4-42A8F141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9" y="2616200"/>
            <a:ext cx="5920393" cy="17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BB3A5-FA4D-824F-9883-04CC5927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38" y="2579984"/>
            <a:ext cx="5791200" cy="15076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3981CA-219F-5245-A1EE-E9454BF907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2146"/>
            <a:ext cx="7559674" cy="148917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multi-regime regression model </a:t>
            </a:r>
            <a:r>
              <a:rPr lang="en-US" dirty="0"/>
              <a:t>is built as the baseline model to capture the classic flow-speed relation</a:t>
            </a:r>
            <a:r>
              <a:rPr lang="en-US" altLang="zh-TW" dirty="0"/>
              <a:t>ship</a:t>
            </a:r>
            <a:r>
              <a:rPr lang="en-US" dirty="0"/>
              <a:t> using different functional forms in different traffic conditions.</a:t>
            </a:r>
          </a:p>
          <a:p>
            <a:pPr>
              <a:lnSpc>
                <a:spcPct val="120000"/>
              </a:lnSpc>
            </a:pPr>
            <a:r>
              <a:rPr lang="en-US" dirty="0"/>
              <a:t>The baseline model will be used to </a:t>
            </a:r>
            <a:r>
              <a:rPr lang="en-US" dirty="0">
                <a:solidFill>
                  <a:srgbClr val="00B050"/>
                </a:solidFill>
              </a:rPr>
              <a:t>compare with </a:t>
            </a:r>
            <a:r>
              <a:rPr lang="en-US" dirty="0"/>
              <a:t>the ANN models.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5D2A-9A17-EF42-ACD1-70F9429A403E}"/>
              </a:ext>
            </a:extLst>
          </p:cNvPr>
          <p:cNvSpPr txBox="1"/>
          <p:nvPr/>
        </p:nvSpPr>
        <p:spPr>
          <a:xfrm>
            <a:off x="952500" y="4243370"/>
            <a:ext cx="753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Threshold speed of </a:t>
            </a:r>
            <a:r>
              <a:rPr lang="en-US" sz="1200" b="1" dirty="0"/>
              <a:t>70 km/h </a:t>
            </a:r>
            <a:r>
              <a:rPr lang="en-US" sz="1200" dirty="0"/>
              <a:t>separates the samples into free-flow and non-free-flow conditions.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87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A16D-3F32-A343-968F-FCE67BB3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680A8-7B9E-B440-8F67-DA8E025687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FBA0-DA49-2D44-B5F7-26C0A441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EC96D8-643E-8440-8057-6042A1A8E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191669"/>
            <a:ext cx="7559674" cy="3139478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Backgrounds</a:t>
            </a:r>
            <a:endParaRPr lang="en-US" sz="1800" dirty="0"/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Datasets and Methodology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Discussion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7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A7B504-29F5-3447-82AF-B5F2985E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1" y="646720"/>
            <a:ext cx="4738909" cy="393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989F4-681D-8945-BE63-05C7E6C4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F0189-8E4C-3E45-9449-1DC7D03ACE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015DA-2BFB-C649-A1DD-61497069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D5777-A7C3-F34A-99F3-C8F74E7E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214297"/>
            <a:ext cx="3712928" cy="361200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ANN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00B050"/>
                </a:solidFill>
              </a:rPr>
              <a:t>data-driven/non-parametric machine learning method </a:t>
            </a:r>
            <a:r>
              <a:rPr lang="en-US" sz="1800" dirty="0"/>
              <a:t>with the following advantages: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432FF"/>
                </a:solidFill>
              </a:rPr>
              <a:t>Adaptive</a:t>
            </a:r>
            <a:r>
              <a:rPr lang="en-US" sz="1600" dirty="0"/>
              <a:t> to data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Good in </a:t>
            </a:r>
            <a:r>
              <a:rPr lang="en-US" dirty="0"/>
              <a:t>learning </a:t>
            </a:r>
            <a:r>
              <a:rPr lang="en-US" dirty="0">
                <a:solidFill>
                  <a:srgbClr val="0432FF"/>
                </a:solidFill>
              </a:rPr>
              <a:t>nonlinear relationships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high-dimensional data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D364-5A30-684A-91F0-54DDAF91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BC20-B062-0A4C-B8CE-AA297413EA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9218-868B-664A-B21F-A23D3839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7C81F-AB28-2D49-A276-F90C5F7E53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1584909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Five ANN models are developed to extract: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Static</a:t>
            </a:r>
            <a:r>
              <a:rPr lang="en-US" sz="1400" dirty="0"/>
              <a:t> flow-speed relationship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Flow-speed relationships considering </a:t>
            </a:r>
            <a:r>
              <a:rPr lang="en-US" sz="1400" dirty="0">
                <a:solidFill>
                  <a:srgbClr val="0432FF"/>
                </a:solidFill>
              </a:rPr>
              <a:t>temporal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432FF"/>
                </a:solidFill>
              </a:rPr>
              <a:t>spatial dependencies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Traffic flow relationship between multiple input variables in a </a:t>
            </a:r>
            <a:r>
              <a:rPr lang="en-US" sz="1400" dirty="0">
                <a:solidFill>
                  <a:srgbClr val="FF0000"/>
                </a:solidFill>
              </a:rPr>
              <a:t>multivariate setting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04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96000" b="-3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308333" b="-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408333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297561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159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FFE6-6819-7443-882D-B31F119B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4F927-87DA-DB4C-91C1-76C48CAD8B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20CA5-F517-8745-9315-8802F507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6A430-8406-8840-B788-17CDB4A1D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93800"/>
            <a:ext cx="7559674" cy="346051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root mean squared error (</a:t>
            </a:r>
            <a:r>
              <a:rPr lang="en-US" dirty="0">
                <a:solidFill>
                  <a:srgbClr val="0432FF"/>
                </a:solidFill>
              </a:rPr>
              <a:t>RMSE</a:t>
            </a:r>
            <a:r>
              <a:rPr lang="en-US" dirty="0"/>
              <a:t>) and the mean absolute percentage error (</a:t>
            </a:r>
            <a:r>
              <a:rPr lang="en-US" dirty="0">
                <a:solidFill>
                  <a:srgbClr val="FF0000"/>
                </a:solidFill>
              </a:rPr>
              <a:t>MAPE</a:t>
            </a:r>
            <a:r>
              <a:rPr lang="en-US" dirty="0"/>
              <a:t>) are used to evaluate the models' accuracy.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8B99-CB82-FC4D-AF1F-7F1B4A69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16" y="2247807"/>
            <a:ext cx="5708650" cy="17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1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DF71-B8D0-FE40-BCC1-1FD5F883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Smoothing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594E-81E2-B344-B50D-E88C18D566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31889-D2E3-7F4D-B7FD-5DFFB61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FEEFB-CE12-0249-8DD8-8F31D3A9D1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09402"/>
            <a:ext cx="7559674" cy="37149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To remove </a:t>
            </a:r>
            <a:r>
              <a:rPr lang="en-US" dirty="0">
                <a:solidFill>
                  <a:srgbClr val="0432FF"/>
                </a:solidFill>
              </a:rPr>
              <a:t>noise </a:t>
            </a:r>
            <a:r>
              <a:rPr lang="en-US" dirty="0"/>
              <a:t>in the INRIX and MCS time-series data, i.e., speed and flow, and expose the variable values that represent the trends.  </a:t>
            </a:r>
          </a:p>
          <a:p>
            <a:pPr>
              <a:lnSpc>
                <a:spcPts val="1920"/>
              </a:lnSpc>
            </a:pPr>
            <a:r>
              <a:rPr lang="en-US" dirty="0">
                <a:solidFill>
                  <a:srgbClr val="00B050"/>
                </a:solidFill>
              </a:rPr>
              <a:t>Moving average </a:t>
            </a:r>
            <a:r>
              <a:rPr lang="en-US" dirty="0"/>
              <a:t>with a window width of 30 timesteps (30 mins).</a:t>
            </a:r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1A127-7B53-3F49-ADAB-13E27293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" y="2296952"/>
            <a:ext cx="4081239" cy="2277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A3EB6-AD79-8C4F-B6B0-647D5312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07" y="2296952"/>
            <a:ext cx="4100705" cy="22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203B2-CBFB-944D-A8AE-ED6F6394C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53" y="2363189"/>
            <a:ext cx="4230929" cy="2383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7AD1-2D95-CE40-B665-8E8DE314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363189"/>
            <a:ext cx="4230929" cy="2383718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Shifting</a:t>
            </a:r>
            <a:endParaRPr lang="en-GB" sz="2400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2021-05-06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1ACA8915-11D9-104B-B56A-314C1C6FBA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2828" y="925626"/>
            <a:ext cx="7559674" cy="124162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432FF"/>
                </a:solidFill>
              </a:rPr>
              <a:t>6-minute latency </a:t>
            </a:r>
            <a:r>
              <a:rPr lang="en-US" dirty="0"/>
              <a:t>of speed is observed in </a:t>
            </a:r>
            <a:r>
              <a:rPr lang="en-US" dirty="0">
                <a:solidFill>
                  <a:srgbClr val="FF0000"/>
                </a:solidFill>
              </a:rPr>
              <a:t>INRIX</a:t>
            </a:r>
            <a:r>
              <a:rPr lang="en-US" dirty="0"/>
              <a:t> datasets compared with the </a:t>
            </a:r>
            <a:r>
              <a:rPr lang="en-US" dirty="0">
                <a:solidFill>
                  <a:srgbClr val="FF0000"/>
                </a:solidFill>
              </a:rPr>
              <a:t>MCS</a:t>
            </a:r>
            <a:r>
              <a:rPr lang="en-US" dirty="0"/>
              <a:t> speed. </a:t>
            </a:r>
          </a:p>
          <a:p>
            <a:pPr>
              <a:lnSpc>
                <a:spcPct val="110000"/>
              </a:lnSpc>
            </a:pPr>
            <a:r>
              <a:rPr lang="en-US" dirty="0"/>
              <a:t>Shift the INRIX timestamps by 360 sec to remove the time-lag between two measurements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E31680C-68C8-7E43-BA09-AECF7720293C}"/>
              </a:ext>
            </a:extLst>
          </p:cNvPr>
          <p:cNvSpPr/>
          <p:nvPr/>
        </p:nvSpPr>
        <p:spPr>
          <a:xfrm>
            <a:off x="3900662" y="3877293"/>
            <a:ext cx="825717" cy="4344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360s</a:t>
            </a:r>
          </a:p>
        </p:txBody>
      </p:sp>
    </p:spTree>
    <p:extLst>
      <p:ext uri="{BB962C8B-B14F-4D97-AF65-F5344CB8AC3E}">
        <p14:creationId xmlns:p14="http://schemas.microsoft.com/office/powerpoint/2010/main" val="257785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Feature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EF39-DA0F-9342-818A-B506E3D7D4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345730" cy="17522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North segment’s median speed </a:t>
            </a:r>
            <a:r>
              <a:rPr lang="en-US" dirty="0"/>
              <a:t>before the standardization is approximately  </a:t>
            </a:r>
            <a:r>
              <a:rPr lang="en-US" dirty="0">
                <a:solidFill>
                  <a:srgbClr val="FF0000"/>
                </a:solidFill>
              </a:rPr>
              <a:t>3 km slower</a:t>
            </a:r>
            <a:r>
              <a:rPr lang="en-US" dirty="0"/>
              <a:t> than median speed on the south segment.</a:t>
            </a:r>
          </a:p>
          <a:p>
            <a:pPr>
              <a:lnSpc>
                <a:spcPct val="120000"/>
              </a:lnSpc>
            </a:pPr>
            <a:r>
              <a:rPr lang="en-US" dirty="0"/>
              <a:t>After </a:t>
            </a:r>
            <a:r>
              <a:rPr lang="en-US" dirty="0">
                <a:solidFill>
                  <a:srgbClr val="0432FF"/>
                </a:solidFill>
              </a:rPr>
              <a:t>standardization</a:t>
            </a:r>
            <a:r>
              <a:rPr lang="en-US" dirty="0"/>
              <a:t>, both segments’ </a:t>
            </a:r>
            <a:r>
              <a:rPr lang="en-US" dirty="0">
                <a:solidFill>
                  <a:srgbClr val="00B050"/>
                </a:solidFill>
              </a:rPr>
              <a:t>median speed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interquartile ranges </a:t>
            </a:r>
            <a:r>
              <a:rPr lang="en-US" dirty="0"/>
              <a:t>are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9B7F6-D4C0-3F40-8DE7-46293866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11" y="2249547"/>
            <a:ext cx="5209308" cy="26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43A151-BFFF-FC46-AABF-C9B528AD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2182346"/>
            <a:ext cx="3765116" cy="2704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Training: Baseline Model vs. ANN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ANN flow-speed relation </a:t>
            </a:r>
            <a:r>
              <a:rPr lang="en-US" dirty="0"/>
              <a:t>fits the training samples </a:t>
            </a:r>
            <a:r>
              <a:rPr lang="en-US" dirty="0">
                <a:solidFill>
                  <a:srgbClr val="0432FF"/>
                </a:solidFill>
              </a:rPr>
              <a:t>better</a:t>
            </a:r>
            <a:r>
              <a:rPr lang="en-US" dirty="0"/>
              <a:t> than </a:t>
            </a:r>
            <a:r>
              <a:rPr lang="en-US" dirty="0">
                <a:solidFill>
                  <a:srgbClr val="FF0000"/>
                </a:solidFill>
              </a:rPr>
              <a:t>the baseline relation</a:t>
            </a:r>
            <a:r>
              <a:rPr lang="en-US" dirty="0"/>
              <a:t>, especially in the free-flow regime.</a:t>
            </a:r>
          </a:p>
          <a:p>
            <a:pPr>
              <a:lnSpc>
                <a:spcPct val="110000"/>
              </a:lnSpc>
            </a:pPr>
            <a:r>
              <a:rPr lang="en-US" dirty="0"/>
              <a:t>However, a </a:t>
            </a:r>
            <a:r>
              <a:rPr lang="en-US" dirty="0">
                <a:solidFill>
                  <a:srgbClr val="0432FF"/>
                </a:solidFill>
              </a:rPr>
              <a:t>deterministic curve </a:t>
            </a:r>
            <a:r>
              <a:rPr lang="en-US" dirty="0"/>
              <a:t>could not capture the </a:t>
            </a:r>
            <a:r>
              <a:rPr lang="en-US" dirty="0">
                <a:solidFill>
                  <a:srgbClr val="FF0000"/>
                </a:solidFill>
              </a:rPr>
              <a:t>flow variation </a:t>
            </a:r>
            <a:r>
              <a:rPr lang="en-US" dirty="0"/>
              <a:t>given the same speed under different traffic conditions.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1E5CE-0E09-7C48-83F7-307CE5D6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28" y="2945081"/>
            <a:ext cx="3961781" cy="10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00" y="251752"/>
            <a:ext cx="7552857" cy="673874"/>
          </a:xfrm>
        </p:spPr>
        <p:txBody>
          <a:bodyPr/>
          <a:lstStyle/>
          <a:p>
            <a:r>
              <a:rPr lang="en-US" sz="2400" dirty="0"/>
              <a:t>Model Training: ANN with Temporal Dependency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People’s </a:t>
            </a:r>
            <a:r>
              <a:rPr lang="en-US" altLang="zh-TW" dirty="0">
                <a:solidFill>
                  <a:srgbClr val="0432FF"/>
                </a:solidFill>
              </a:rPr>
              <a:t>daily and weekly routine activities </a:t>
            </a:r>
            <a:r>
              <a:rPr lang="en-US" altLang="zh-TW" dirty="0"/>
              <a:t>influence the </a:t>
            </a:r>
            <a:r>
              <a:rPr lang="en-US" altLang="zh-TW" dirty="0">
                <a:solidFill>
                  <a:srgbClr val="00B050"/>
                </a:solidFill>
              </a:rPr>
              <a:t>traffic conditions </a:t>
            </a:r>
            <a:r>
              <a:rPr lang="en-US" altLang="zh-TW" dirty="0"/>
              <a:t>on the road.</a:t>
            </a:r>
          </a:p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Temporal ANN learned many </a:t>
            </a:r>
            <a:r>
              <a:rPr lang="en-US" altLang="zh-TW" dirty="0">
                <a:solidFill>
                  <a:srgbClr val="0432FF"/>
                </a:solidFill>
              </a:rPr>
              <a:t>micro-relations</a:t>
            </a:r>
            <a:r>
              <a:rPr lang="en-US" altLang="zh-TW" dirty="0"/>
              <a:t> for different time segments to capture the changes of traffic conditions over time.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980FB-D8A4-7A44-BC27-FA609B65C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3" y="2173185"/>
            <a:ext cx="3883518" cy="2789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C32F9-1827-A64D-9F64-4DA3670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01" y="2517945"/>
            <a:ext cx="4752505" cy="19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B167F-8470-FA43-A00A-CC309372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42" y="2601033"/>
            <a:ext cx="5002378" cy="2465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2ACD5-07CD-1A47-8B8C-2C3D43C9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F45BF-70E4-324C-BD86-94083FA0EA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AE4D-0D9C-FB41-9D6E-EFE612D8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B8E66-9EFF-5943-A98D-9A2586A10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85652"/>
            <a:ext cx="7559674" cy="162098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</a:t>
            </a:r>
            <a:r>
              <a:rPr lang="en-US" dirty="0"/>
              <a:t>ll models are </a:t>
            </a:r>
            <a:r>
              <a:rPr lang="en-US" altLang="zh-TW" dirty="0"/>
              <a:t>validated</a:t>
            </a:r>
            <a:r>
              <a:rPr lang="zh-TW" altLang="en-US" dirty="0"/>
              <a:t> </a:t>
            </a:r>
            <a:r>
              <a:rPr lang="en-US" dirty="0"/>
              <a:t>on the south and north </a:t>
            </a:r>
            <a:r>
              <a:rPr lang="en-US" dirty="0">
                <a:solidFill>
                  <a:srgbClr val="0432FF"/>
                </a:solidFill>
              </a:rPr>
              <a:t>test dataset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in a</a:t>
            </a:r>
            <a:r>
              <a:rPr lang="zh-TW" altLang="en-US" dirty="0"/>
              <a:t> </a:t>
            </a:r>
            <a:r>
              <a:rPr lang="en-US" dirty="0"/>
              <a:t>week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Models generally perform better on </a:t>
            </a:r>
            <a:r>
              <a:rPr lang="en-US" dirty="0">
                <a:solidFill>
                  <a:srgbClr val="0432FF"/>
                </a:solidFill>
              </a:rPr>
              <a:t>the south segment</a:t>
            </a:r>
            <a:r>
              <a:rPr lang="en-US" dirty="0"/>
              <a:t>, where the models</a:t>
            </a:r>
            <a:r>
              <a:rPr lang="zh-TW" altLang="en-US" dirty="0"/>
              <a:t> </a:t>
            </a:r>
            <a:r>
              <a:rPr lang="en-US" dirty="0"/>
              <a:t>were trained, than on its </a:t>
            </a:r>
            <a:r>
              <a:rPr lang="en-US" dirty="0">
                <a:solidFill>
                  <a:srgbClr val="FF0000"/>
                </a:solidFill>
              </a:rPr>
              <a:t>adjacent segment</a:t>
            </a:r>
            <a:r>
              <a:rPr lang="en-US" dirty="0"/>
              <a:t>, i.e., the north segment,</a:t>
            </a:r>
            <a:r>
              <a:rPr lang="zh-TW" altLang="en-US" dirty="0"/>
              <a:t> </a:t>
            </a:r>
            <a:r>
              <a:rPr lang="en-US" dirty="0"/>
              <a:t>except </a:t>
            </a:r>
            <a:r>
              <a:rPr lang="en-US" b="1" dirty="0">
                <a:solidFill>
                  <a:srgbClr val="00B050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spatiotemporal ANN model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</a:t>
            </a:r>
            <a:r>
              <a:rPr lang="en-US" dirty="0"/>
              <a:t>he models’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performance improve</a:t>
            </a:r>
            <a:r>
              <a:rPr lang="en-US" altLang="zh-TW" dirty="0">
                <a:solidFill>
                  <a:srgbClr val="0432FF"/>
                </a:solidFill>
              </a:rPr>
              <a:t>s</a:t>
            </a:r>
            <a:r>
              <a:rPr lang="en-US" dirty="0"/>
              <a:t> when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incorporate</a:t>
            </a:r>
            <a:r>
              <a:rPr lang="en-US" dirty="0"/>
              <a:t> new </a:t>
            </a:r>
            <a:r>
              <a:rPr lang="en-US" altLang="zh-TW" dirty="0"/>
              <a:t>dependency.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8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E7CF-567E-5E4A-AB76-D66AA15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Comparison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C670-7E2E-A045-9327-FF3C1A76B5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A90C-B423-3045-8D40-15F7618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D6FFC-EB52-1547-A235-F86D993BF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dirty="0"/>
              <a:t>ll ANN models outperformed the</a:t>
            </a:r>
            <a:r>
              <a:rPr lang="zh-TW" altLang="en-US" dirty="0"/>
              <a:t> </a:t>
            </a:r>
            <a:r>
              <a:rPr lang="en-US" dirty="0"/>
              <a:t>baseline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temporal factors </a:t>
            </a:r>
            <a:r>
              <a:rPr lang="en-US" dirty="0"/>
              <a:t>improves the performance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considerably</a:t>
            </a:r>
            <a:r>
              <a:rPr lang="zh-TW" altLang="en-US" dirty="0"/>
              <a:t> </a:t>
            </a:r>
            <a:r>
              <a:rPr lang="en-US" altLang="zh-TW" dirty="0"/>
              <a:t>(~90%).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ravel time </a:t>
            </a:r>
            <a:r>
              <a:rPr lang="en-US" dirty="0"/>
              <a:t>as</a:t>
            </a:r>
            <a:r>
              <a:rPr lang="zh-TW" altLang="en-US" dirty="0"/>
              <a:t> </a:t>
            </a:r>
            <a:r>
              <a:rPr lang="en-US" dirty="0"/>
              <a:t>an additional information source contributes </a:t>
            </a:r>
            <a:r>
              <a:rPr lang="en-US" altLang="zh-TW" dirty="0">
                <a:solidFill>
                  <a:srgbClr val="0432FF"/>
                </a:solidFill>
              </a:rPr>
              <a:t>tiny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improvements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ANN models </a:t>
            </a:r>
            <a:r>
              <a:rPr lang="en-US" altLang="zh-TW" dirty="0"/>
              <a:t>generally</a:t>
            </a:r>
            <a:r>
              <a:rPr lang="zh-TW" altLang="en-US" dirty="0"/>
              <a:t> </a:t>
            </a:r>
            <a:r>
              <a:rPr lang="en-US" dirty="0"/>
              <a:t>achieve </a:t>
            </a:r>
            <a:r>
              <a:rPr lang="en-US" dirty="0">
                <a:solidFill>
                  <a:srgbClr val="0432FF"/>
                </a:solidFill>
              </a:rPr>
              <a:t>more improvements </a:t>
            </a:r>
            <a:r>
              <a:rPr lang="en-US" dirty="0"/>
              <a:t>on the</a:t>
            </a:r>
            <a:r>
              <a:rPr lang="zh-TW" altLang="en-US" dirty="0"/>
              <a:t> </a:t>
            </a:r>
            <a:r>
              <a:rPr lang="en-US" dirty="0"/>
              <a:t>north segment than on the south segment.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9908C-E85A-A04A-BAD4-B33165EF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2" y="3188933"/>
            <a:ext cx="7101444" cy="1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9129-08BD-7542-8D6B-AFF84E4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RMSE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5EC49-21B5-4744-BB11-D4A4DB72A3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023E4-5727-2E4C-8FE8-68C85955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ABA826-A5EA-4A4A-B85D-7155253664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6850" y="1112400"/>
            <a:ext cx="7559674" cy="361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The overall trend of performance in RMSE is similar to the trend in MAPE.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However,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i</a:t>
            </a:r>
            <a:r>
              <a:rPr lang="en-US" dirty="0">
                <a:solidFill>
                  <a:srgbClr val="0432FF"/>
                </a:solidFill>
              </a:rPr>
              <a:t>ncorporation of travel time </a:t>
            </a:r>
            <a:r>
              <a:rPr lang="en-US" dirty="0"/>
              <a:t>could slightly degrade the ANN’s performance on the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9138F-1958-0343-95B3-9831B481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3" y="2458192"/>
            <a:ext cx="7500082" cy="1507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747F-D3AC-5A44-A07B-6F680EAA6366}"/>
              </a:ext>
            </a:extLst>
          </p:cNvPr>
          <p:cNvSpPr/>
          <p:nvPr/>
        </p:nvSpPr>
        <p:spPr>
          <a:xfrm>
            <a:off x="3619337" y="3449781"/>
            <a:ext cx="991590" cy="184067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Flows on South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698031-701A-3347-A930-829C53DD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2"/>
          <a:stretch/>
        </p:blipFill>
        <p:spPr>
          <a:xfrm>
            <a:off x="1008672" y="2401039"/>
            <a:ext cx="3831734" cy="2386543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4EFDE623-792E-194B-99AD-22D02695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/>
          <a:stretch/>
        </p:blipFill>
        <p:spPr>
          <a:xfrm>
            <a:off x="4814790" y="2401038"/>
            <a:ext cx="3831734" cy="23865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6"/>
            <a:ext cx="7559674" cy="1472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temporal ANN model successfully captures the typical </a:t>
            </a:r>
            <a:r>
              <a:rPr lang="en-US" dirty="0">
                <a:solidFill>
                  <a:srgbClr val="00B050"/>
                </a:solidFill>
              </a:rPr>
              <a:t>two-peak flow pattern </a:t>
            </a:r>
            <a:r>
              <a:rPr lang="en-US" dirty="0"/>
              <a:t>on a </a:t>
            </a:r>
            <a:r>
              <a:rPr lang="en-US" dirty="0">
                <a:solidFill>
                  <a:srgbClr val="0432FF"/>
                </a:solidFill>
              </a:rPr>
              <a:t>weekday</a:t>
            </a:r>
            <a:r>
              <a:rPr lang="en-US" dirty="0"/>
              <a:t> and the </a:t>
            </a:r>
            <a:r>
              <a:rPr lang="en-US" dirty="0">
                <a:solidFill>
                  <a:srgbClr val="00B050"/>
                </a:solidFill>
              </a:rPr>
              <a:t>one-peak pattern</a:t>
            </a:r>
            <a:r>
              <a:rPr lang="en-US" dirty="0"/>
              <a:t> in a </a:t>
            </a:r>
            <a:r>
              <a:rPr lang="en-US" dirty="0">
                <a:solidFill>
                  <a:srgbClr val="FF0000"/>
                </a:solidFill>
              </a:rPr>
              <a:t>weekend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Discontinuous</a:t>
            </a:r>
            <a:r>
              <a:rPr lang="en-US" dirty="0"/>
              <a:t> are observed at the transitions between hours, especially when the traffic flow changes sharply.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3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 on North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ANN model also works well </a:t>
            </a:r>
            <a:r>
              <a:rPr lang="en-US" dirty="0">
                <a:solidFill>
                  <a:srgbClr val="0432FF"/>
                </a:solidFill>
              </a:rPr>
              <a:t>most of the time </a:t>
            </a:r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north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However, it tends to </a:t>
            </a:r>
            <a:r>
              <a:rPr lang="en-US" dirty="0">
                <a:solidFill>
                  <a:srgbClr val="FF0000"/>
                </a:solidFill>
              </a:rPr>
              <a:t>overestimate the traffic flow </a:t>
            </a:r>
            <a:r>
              <a:rPr lang="en-US" dirty="0"/>
              <a:t>when the flow is near the capacity because the north segment’s </a:t>
            </a:r>
            <a:r>
              <a:rPr lang="en-US" dirty="0">
                <a:solidFill>
                  <a:srgbClr val="00B050"/>
                </a:solidFill>
              </a:rPr>
              <a:t>traffic flow characteristics </a:t>
            </a:r>
            <a:r>
              <a:rPr lang="en-US" dirty="0"/>
              <a:t>are slightly different from the south segment</a:t>
            </a:r>
            <a:r>
              <a:rPr lang="en-US" altLang="zh-TW" dirty="0"/>
              <a:t>’s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5A22-F951-0C40-8B63-010F25F7E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91"/>
          <a:stretch/>
        </p:blipFill>
        <p:spPr>
          <a:xfrm>
            <a:off x="807063" y="2392158"/>
            <a:ext cx="3953664" cy="2468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4C19D-48B9-0B46-A79A-1F2276AC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/>
          <a:stretch/>
        </p:blipFill>
        <p:spPr>
          <a:xfrm>
            <a:off x="4793713" y="2392878"/>
            <a:ext cx="3953664" cy="24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5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946AA-2ACD-C042-B752-E0E3FAB704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7" y="2499524"/>
            <a:ext cx="4980451" cy="22030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2A3B7-E972-334D-8417-334E8DBB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28" y="2280946"/>
            <a:ext cx="3595781" cy="258277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speed on the </a:t>
            </a:r>
            <a:r>
              <a:rPr lang="en-US" dirty="0">
                <a:solidFill>
                  <a:srgbClr val="FF0000"/>
                </a:solidFill>
              </a:rPr>
              <a:t>north segment </a:t>
            </a:r>
            <a:r>
              <a:rPr lang="en-US" altLang="zh-TW" dirty="0"/>
              <a:t>is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slightly </a:t>
            </a:r>
            <a:r>
              <a:rPr lang="en-US" altLang="zh-TW" dirty="0">
                <a:solidFill>
                  <a:srgbClr val="00B050"/>
                </a:solidFill>
              </a:rPr>
              <a:t>lower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dirty="0"/>
              <a:t>the south segment’s speed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especially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free-flow</a:t>
            </a:r>
            <a:r>
              <a:rPr lang="zh-TW" altLang="en-US" dirty="0"/>
              <a:t> </a:t>
            </a:r>
            <a:r>
              <a:rPr lang="en-US" altLang="zh-TW" dirty="0"/>
              <a:t>regime.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</a:t>
            </a:r>
            <a:r>
              <a:rPr lang="en-US" dirty="0">
                <a:solidFill>
                  <a:srgbClr val="0432FF"/>
                </a:solidFill>
              </a:rPr>
              <a:t>input speeds </a:t>
            </a:r>
            <a:r>
              <a:rPr lang="en-US" dirty="0"/>
              <a:t>and the calibrated </a:t>
            </a:r>
            <a:r>
              <a:rPr lang="en-US" dirty="0">
                <a:solidFill>
                  <a:srgbClr val="0432FF"/>
                </a:solidFill>
              </a:rPr>
              <a:t>baseline model </a:t>
            </a:r>
            <a:r>
              <a:rPr lang="en-US" dirty="0"/>
              <a:t>leads to the </a:t>
            </a:r>
            <a:r>
              <a:rPr lang="en-US" dirty="0">
                <a:solidFill>
                  <a:srgbClr val="FF0000"/>
                </a:solidFill>
              </a:rPr>
              <a:t>larger performance degradation </a:t>
            </a:r>
            <a:r>
              <a:rPr lang="en-US" dirty="0"/>
              <a:t>on the north segment.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9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52615-1021-AE4C-9B58-B64117976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0"/>
          <a:stretch/>
        </p:blipFill>
        <p:spPr>
          <a:xfrm>
            <a:off x="1060463" y="2324017"/>
            <a:ext cx="3346084" cy="2665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F39DF1-D9D9-D446-BCA9-FF7D68D8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1"/>
          <a:stretch/>
        </p:blipFill>
        <p:spPr>
          <a:xfrm>
            <a:off x="4692697" y="2285279"/>
            <a:ext cx="3346083" cy="2678364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7BE34B-1686-A347-AC5B-15D02A9F98A4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Standardization mitigates the difference of speed</a:t>
            </a:r>
            <a:r>
              <a:rPr lang="en-US" altLang="zh-TW" dirty="0"/>
              <a:t>s</a:t>
            </a:r>
            <a:r>
              <a:rPr lang="en-US" dirty="0"/>
              <a:t> on adjacent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ANNs’ </a:t>
            </a:r>
            <a:r>
              <a:rPr lang="en-US" dirty="0">
                <a:solidFill>
                  <a:srgbClr val="0432FF"/>
                </a:solidFill>
              </a:rPr>
              <a:t>flow-speed relation </a:t>
            </a:r>
            <a:r>
              <a:rPr lang="en-US" dirty="0"/>
              <a:t>was trained on the </a:t>
            </a:r>
            <a:r>
              <a:rPr lang="en-US" dirty="0">
                <a:solidFill>
                  <a:srgbClr val="00B050"/>
                </a:solidFill>
              </a:rPr>
              <a:t>standardized speed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>
                <a:solidFill>
                  <a:srgbClr val="0432FF"/>
                </a:solidFill>
              </a:rPr>
              <a:t>Feature standardization </a:t>
            </a:r>
            <a:r>
              <a:rPr lang="en-US" dirty="0"/>
              <a:t>gives ANNs better </a:t>
            </a:r>
            <a:r>
              <a:rPr lang="en-US" dirty="0">
                <a:solidFill>
                  <a:srgbClr val="00B050"/>
                </a:solidFill>
              </a:rPr>
              <a:t>resistance</a:t>
            </a:r>
            <a:r>
              <a:rPr lang="en-US" dirty="0"/>
              <a:t> 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 drift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</a:t>
            </a:r>
            <a:r>
              <a:rPr lang="en-US" altLang="zh-TW" dirty="0"/>
              <a:t>different</a:t>
            </a:r>
            <a:r>
              <a:rPr lang="en-US" dirty="0"/>
              <a:t>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7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D491-83DB-444C-A782-5DD2D9EB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771F5-0998-7A48-929E-08CC14D452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0396-1EA6-8540-BDBE-510F2E1D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84D29-9177-F943-B81D-D64D74D2E9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6"/>
          <a:stretch/>
        </p:blipFill>
        <p:spPr>
          <a:xfrm>
            <a:off x="918489" y="3002055"/>
            <a:ext cx="4467506" cy="1275860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F1D05AA-43A5-BF43-B36B-B27AA745FF43}"/>
              </a:ext>
            </a:extLst>
          </p:cNvPr>
          <p:cNvSpPr txBox="1">
            <a:spLocks/>
          </p:cNvSpPr>
          <p:nvPr/>
        </p:nvSpPr>
        <p:spPr>
          <a:xfrm>
            <a:off x="1060463" y="925626"/>
            <a:ext cx="7559674" cy="154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Mobile data calculate the speed as </a:t>
            </a:r>
            <a:r>
              <a:rPr lang="en-US" dirty="0">
                <a:solidFill>
                  <a:srgbClr val="0432FF"/>
                </a:solidFill>
              </a:rPr>
              <a:t>space mean speed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Speed and travel time are </a:t>
            </a:r>
            <a:r>
              <a:rPr lang="en-US" dirty="0">
                <a:solidFill>
                  <a:srgbClr val="C00000"/>
                </a:solidFill>
              </a:rPr>
              <a:t>inversely proportional</a:t>
            </a:r>
            <a:r>
              <a:rPr lang="en-US" dirty="0"/>
              <a:t> to each other.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Travel time as an </a:t>
            </a:r>
            <a:r>
              <a:rPr lang="en-US" dirty="0">
                <a:solidFill>
                  <a:srgbClr val="0432FF"/>
                </a:solidFill>
              </a:rPr>
              <a:t>additional input</a:t>
            </a:r>
            <a:r>
              <a:rPr lang="en-US" dirty="0"/>
              <a:t> provides </a:t>
            </a:r>
            <a:r>
              <a:rPr lang="en-US" dirty="0">
                <a:solidFill>
                  <a:srgbClr val="FF0000"/>
                </a:solidFill>
              </a:rPr>
              <a:t>limited information </a:t>
            </a:r>
            <a:r>
              <a:rPr lang="en-US" dirty="0"/>
              <a:t>for estimation.</a:t>
            </a:r>
          </a:p>
          <a:p>
            <a:r>
              <a:rPr lang="en-US" dirty="0"/>
              <a:t>However, it may </a:t>
            </a:r>
            <a:r>
              <a:rPr lang="en-US" dirty="0">
                <a:solidFill>
                  <a:srgbClr val="0432FF"/>
                </a:solidFill>
              </a:rPr>
              <a:t>complement speed </a:t>
            </a:r>
            <a:r>
              <a:rPr lang="en-US" dirty="0"/>
              <a:t>when the speed value is small.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9C72B-25EB-2E44-AA50-E4BEA5532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01" y="2441904"/>
            <a:ext cx="3008131" cy="2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630F-3DAD-FA42-86A3-264D2C8D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 Drift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E1470-2FDD-B14F-BB66-10B034EFEF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161A-8D0B-CE4B-A44E-5FFD7567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7EF3E4-AE59-1544-B557-FE19637414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7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drift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of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north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severe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speed</a:t>
            </a:r>
            <a:r>
              <a:rPr lang="zh-TW" altLang="en-US" dirty="0"/>
              <a:t> </a:t>
            </a:r>
            <a:r>
              <a:rPr lang="en-US" altLang="zh-TW" dirty="0"/>
              <a:t>drift.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S</a:t>
            </a:r>
            <a:r>
              <a:rPr lang="en-US" dirty="0"/>
              <a:t>tandardization cannot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completely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eliminate</a:t>
            </a:r>
            <a:r>
              <a:rPr lang="en-US" dirty="0"/>
              <a:t> the difference in travel time distribution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road</a:t>
            </a:r>
            <a:r>
              <a:rPr lang="zh-TW" altLang="en-US" dirty="0"/>
              <a:t> </a:t>
            </a:r>
            <a:r>
              <a:rPr lang="en-US" altLang="zh-TW" dirty="0"/>
              <a:t>segments.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could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slight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mismatch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input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trained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ANN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model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on the </a:t>
            </a:r>
            <a:r>
              <a:rPr lang="en-US" altLang="zh-TW" dirty="0"/>
              <a:t>north</a:t>
            </a:r>
            <a:r>
              <a:rPr lang="en-US" dirty="0"/>
              <a:t> segmen</a:t>
            </a:r>
            <a:r>
              <a:rPr lang="en-US" altLang="zh-TW" dirty="0"/>
              <a:t>t.</a:t>
            </a:r>
            <a:r>
              <a:rPr lang="zh-TW" altLang="en-US" dirty="0"/>
              <a:t> 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zh-TW" altLang="en-US" dirty="0">
                <a:sym typeface="Wingdings" pitchFamily="2" charset="2"/>
              </a:rPr>
              <a:t>  </a:t>
            </a:r>
            <a:r>
              <a:rPr lang="en-US" dirty="0"/>
              <a:t>slight degrad</a:t>
            </a:r>
            <a:r>
              <a:rPr lang="en-US" altLang="zh-TW" dirty="0"/>
              <a:t>ation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accuracy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BB764-404C-4A4E-9436-18204285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5" y="2690658"/>
            <a:ext cx="5231151" cy="23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EDC9-79FA-FD42-9472-9F78816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</a:t>
            </a:r>
            <a:r>
              <a:rPr lang="en-US" altLang="zh-TW" dirty="0"/>
              <a:t>-Temporal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BCFA7-3C61-6941-8D0C-26B5E2AAD5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D629-55B8-9143-B72E-C894E932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DB2CE6-7C98-F344-B07E-3E6F3A7994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81" y="2573438"/>
            <a:ext cx="5728196" cy="2434819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0CB496-37CD-044E-82EF-4FE0FCB7479A}"/>
              </a:ext>
            </a:extLst>
          </p:cNvPr>
          <p:cNvSpPr txBox="1">
            <a:spLocks/>
          </p:cNvSpPr>
          <p:nvPr/>
        </p:nvSpPr>
        <p:spPr>
          <a:xfrm>
            <a:off x="1062000" y="925627"/>
            <a:ext cx="7733938" cy="191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Incorporating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data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from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north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segment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dirty="0"/>
              <a:t>improve</a:t>
            </a:r>
            <a:r>
              <a:rPr lang="en-US" altLang="zh-TW" dirty="0"/>
              <a:t>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overall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accuracy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Additional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samples</a:t>
            </a:r>
            <a:r>
              <a:rPr lang="zh-TW" altLang="en-US" dirty="0"/>
              <a:t> </a:t>
            </a:r>
            <a:r>
              <a:rPr lang="en-US" dirty="0"/>
              <a:t>help ANN learn a more </a:t>
            </a:r>
            <a:r>
              <a:rPr lang="en-US" dirty="0">
                <a:solidFill>
                  <a:srgbClr val="0432FF"/>
                </a:solidFill>
              </a:rPr>
              <a:t>comprehensive flow-speed relation</a:t>
            </a:r>
            <a:r>
              <a:rPr lang="en-US" altLang="zh-TW" dirty="0">
                <a:solidFill>
                  <a:srgbClr val="0432FF"/>
                </a:solidFill>
              </a:rPr>
              <a:t>ship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road.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L</a:t>
            </a:r>
            <a:r>
              <a:rPr lang="en-US" dirty="0"/>
              <a:t>ocation feature</a:t>
            </a:r>
            <a:r>
              <a:rPr lang="zh-TW" altLang="en-US" dirty="0"/>
              <a:t> </a:t>
            </a:r>
            <a:r>
              <a:rPr lang="en-US" altLang="zh-TW" dirty="0"/>
              <a:t>helps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r>
              <a:rPr lang="zh-TW" altLang="en-US" dirty="0"/>
              <a:t> </a:t>
            </a:r>
            <a:r>
              <a:rPr lang="en-US" dirty="0"/>
              <a:t>learn the </a:t>
            </a:r>
            <a:r>
              <a:rPr lang="en-US" dirty="0">
                <a:solidFill>
                  <a:srgbClr val="00B050"/>
                </a:solidFill>
              </a:rPr>
              <a:t>unique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traffic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flow</a:t>
            </a:r>
            <a:r>
              <a:rPr lang="en-US" dirty="0">
                <a:solidFill>
                  <a:srgbClr val="00B050"/>
                </a:solidFill>
              </a:rPr>
              <a:t> characteristic</a:t>
            </a:r>
            <a:r>
              <a:rPr lang="en-US" altLang="zh-TW" dirty="0">
                <a:solidFill>
                  <a:srgbClr val="00B050"/>
                </a:solidFill>
              </a:rPr>
              <a:t>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each</a:t>
            </a:r>
            <a:r>
              <a:rPr lang="zh-TW" altLang="en-US"/>
              <a:t> </a:t>
            </a:r>
            <a:r>
              <a:rPr lang="en-US" altLang="zh-TW"/>
              <a:t>road</a:t>
            </a:r>
            <a:r>
              <a:rPr lang="zh-TW" altLang="en-US" dirty="0"/>
              <a:t> </a:t>
            </a:r>
            <a:r>
              <a:rPr lang="en-US" altLang="zh-TW" dirty="0"/>
              <a:t>segment.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C6F-68FF-0C40-A20A-0D596FB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Problems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7ED58-2EB2-A447-B2CE-1E9F0E251D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64F7-67E1-334A-9C99-AAC5AC54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40440-071B-A14A-84C0-555134E22B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879004"/>
            <a:ext cx="7559674" cy="384539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Background</a:t>
            </a:r>
            <a:r>
              <a:rPr lang="en-US" dirty="0"/>
              <a:t>: </a:t>
            </a:r>
            <a:r>
              <a:rPr lang="en-US" dirty="0">
                <a:solidFill>
                  <a:srgbClr val="0432FF"/>
                </a:solidFill>
              </a:rPr>
              <a:t>Comprehensive information on traffic flow </a:t>
            </a:r>
            <a:r>
              <a:rPr lang="en-US" dirty="0"/>
              <a:t>is essential for traffic control and vehicular emission monitoring.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Problem:</a:t>
            </a:r>
            <a:r>
              <a:rPr lang="en-US" dirty="0"/>
              <a:t> However, traffic flow information is not observable </a:t>
            </a:r>
            <a:r>
              <a:rPr lang="en-US" dirty="0">
                <a:solidFill>
                  <a:srgbClr val="0432FF"/>
                </a:solidFill>
              </a:rPr>
              <a:t>everywhere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anytime</a:t>
            </a:r>
            <a:r>
              <a:rPr lang="en-US" dirty="0"/>
              <a:t> on the road because of </a:t>
            </a:r>
            <a:r>
              <a:rPr lang="en-US" dirty="0">
                <a:solidFill>
                  <a:srgbClr val="FF0000"/>
                </a:solidFill>
              </a:rPr>
              <a:t>high installation costs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malfunctions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stationary sensors</a:t>
            </a:r>
            <a:r>
              <a:rPr lang="en-US" dirty="0"/>
              <a:t>, e.g., radar or inductive loop detector.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A47C-3966-C34F-9820-AA4CB7EA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01" y="2494955"/>
            <a:ext cx="3438812" cy="234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48038-7C32-3547-BF65-257926A08288}"/>
              </a:ext>
            </a:extLst>
          </p:cNvPr>
          <p:cNvSpPr txBox="1"/>
          <p:nvPr/>
        </p:nvSpPr>
        <p:spPr>
          <a:xfrm>
            <a:off x="6022413" y="3772275"/>
            <a:ext cx="287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Traffic flow data from stationary detectors. </a:t>
            </a:r>
          </a:p>
          <a:p>
            <a:r>
              <a:rPr lang="en-US" sz="800" dirty="0"/>
              <a:t>Reprinted from </a:t>
            </a:r>
            <a:r>
              <a:rPr lang="en-US" sz="800" i="1" dirty="0"/>
              <a:t>N. </a:t>
            </a:r>
            <a:r>
              <a:rPr lang="en-US" sz="800" i="1" dirty="0" err="1"/>
              <a:t>Tsanakas</a:t>
            </a:r>
            <a:r>
              <a:rPr lang="en-US" sz="800" i="1" dirty="0"/>
              <a:t>, Emission estimation based on traffic models and measurements. Linköping University Electronic Press, 2019, vol. 1835. ISBN 9176850927 [2]</a:t>
            </a:r>
          </a:p>
        </p:txBody>
      </p:sp>
    </p:spTree>
    <p:extLst>
      <p:ext uri="{BB962C8B-B14F-4D97-AF65-F5344CB8AC3E}">
        <p14:creationId xmlns:p14="http://schemas.microsoft.com/office/powerpoint/2010/main" val="234484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Conclusion and Future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2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94D0-86FE-A94A-BF11-2ED47D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630F3-E9FB-9945-A041-E989A7AAC6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056D-68C9-FF48-A217-EC761A5E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71D8-EDAE-754C-A57D-2ABBA50DF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67783"/>
            <a:ext cx="7559674" cy="3656617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thesis</a:t>
            </a:r>
            <a:r>
              <a:rPr lang="zh-TW" altLang="en-US" dirty="0"/>
              <a:t> </a:t>
            </a:r>
            <a:r>
              <a:rPr lang="en-US" dirty="0"/>
              <a:t>proposed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analyzed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en-US" dirty="0"/>
              <a:t> new approach to estimate the traffic flow on</a:t>
            </a:r>
            <a:r>
              <a:rPr lang="zh-TW" altLang="en-US" dirty="0"/>
              <a:t> </a:t>
            </a:r>
            <a:r>
              <a:rPr lang="en-US" dirty="0"/>
              <a:t>highways based on</a:t>
            </a:r>
            <a:r>
              <a:rPr lang="zh-TW" altLang="en-US" dirty="0"/>
              <a:t> </a:t>
            </a:r>
            <a:r>
              <a:rPr lang="en-US" altLang="zh-TW" dirty="0"/>
              <a:t>artificial</a:t>
            </a:r>
            <a:r>
              <a:rPr lang="zh-TW" altLang="en-US" dirty="0"/>
              <a:t> </a:t>
            </a:r>
            <a:r>
              <a:rPr lang="en-US" altLang="zh-TW" dirty="0"/>
              <a:t>neural</a:t>
            </a:r>
            <a:r>
              <a:rPr lang="zh-TW" altLang="en-US" dirty="0"/>
              <a:t> </a:t>
            </a:r>
            <a:r>
              <a:rPr lang="en-US" altLang="zh-TW" dirty="0"/>
              <a:t>network</a:t>
            </a:r>
            <a:r>
              <a:rPr lang="en-US" dirty="0"/>
              <a:t> and</a:t>
            </a:r>
            <a:r>
              <a:rPr lang="zh-TW" altLang="en-US" dirty="0"/>
              <a:t> </a:t>
            </a:r>
            <a:r>
              <a:rPr lang="en-US" altLang="zh-TW" dirty="0"/>
              <a:t>mobile</a:t>
            </a:r>
            <a:r>
              <a:rPr lang="zh-TW" altLang="en-US" dirty="0"/>
              <a:t> </a:t>
            </a:r>
            <a:r>
              <a:rPr lang="en-US" altLang="zh-TW" dirty="0"/>
              <a:t>data.</a:t>
            </a:r>
          </a:p>
          <a:p>
            <a:pPr>
              <a:lnSpc>
                <a:spcPct val="110000"/>
              </a:lnSpc>
            </a:pPr>
            <a:r>
              <a:rPr lang="en-US" altLang="zh-TW" dirty="0"/>
              <a:t>T</a:t>
            </a:r>
            <a:r>
              <a:rPr lang="en-US" dirty="0"/>
              <a:t>he approach greatly</a:t>
            </a:r>
            <a:r>
              <a:rPr lang="zh-TW" altLang="en-US" dirty="0"/>
              <a:t> </a:t>
            </a:r>
            <a:r>
              <a:rPr lang="en-US" dirty="0"/>
              <a:t>improves the accuracy</a:t>
            </a:r>
            <a:r>
              <a:rPr lang="zh-TW" altLang="en-US" dirty="0"/>
              <a:t> </a:t>
            </a:r>
            <a:r>
              <a:rPr lang="en-US" altLang="zh-TW" dirty="0"/>
              <a:t>by</a:t>
            </a:r>
            <a:r>
              <a:rPr lang="zh-TW" altLang="en-US" dirty="0"/>
              <a:t> </a:t>
            </a:r>
            <a:r>
              <a:rPr lang="en-US" altLang="zh-TW" dirty="0"/>
              <a:t>better</a:t>
            </a:r>
            <a:r>
              <a:rPr lang="zh-TW" altLang="en-US" dirty="0"/>
              <a:t> </a:t>
            </a:r>
            <a:r>
              <a:rPr lang="en-US" altLang="zh-TW" dirty="0"/>
              <a:t>capturing</a:t>
            </a:r>
            <a:r>
              <a:rPr lang="zh-TW" altLang="en-US" dirty="0"/>
              <a:t> </a:t>
            </a:r>
            <a:r>
              <a:rPr lang="en-US" dirty="0"/>
              <a:t>the traffic flow relationships while considering temporal</a:t>
            </a:r>
            <a:r>
              <a:rPr lang="zh-TW" altLang="en-US" dirty="0"/>
              <a:t> </a:t>
            </a:r>
            <a:r>
              <a:rPr lang="en-US" dirty="0"/>
              <a:t>and spatial dependencies and an additional </a:t>
            </a:r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dirty="0"/>
              <a:t>measure, i.e., travel time.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altLang="zh-TW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A5E5-8C80-604D-9A07-71DF499F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B6D1F-4638-8C48-8D9D-3EF802263F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6241-7E29-5644-8B98-66C05FE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227E59-0341-EA4A-A69E-06C059F650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dirty="0"/>
              <a:t>Spatial-Temporal Correlations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dirty="0"/>
              <a:t>Traffic Flow Prediction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TW" dirty="0"/>
              <a:t>3.</a:t>
            </a:r>
            <a:r>
              <a:rPr lang="zh-TW" altLang="en-US" dirty="0"/>
              <a:t> </a:t>
            </a:r>
            <a:r>
              <a:rPr lang="en-US" altLang="zh-TW" dirty="0"/>
              <a:t>M</a:t>
            </a:r>
            <a:r>
              <a:rPr lang="en-US" dirty="0"/>
              <a:t>ore </a:t>
            </a:r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</a:p>
          <a:p>
            <a:pPr lvl="1">
              <a:lnSpc>
                <a:spcPct val="110000"/>
              </a:lnSpc>
            </a:pPr>
            <a:r>
              <a:rPr lang="en-US" altLang="zh-TW" dirty="0"/>
              <a:t>Incorporating</a:t>
            </a:r>
            <a:r>
              <a:rPr lang="zh-TW" altLang="en-US" dirty="0"/>
              <a:t> </a:t>
            </a:r>
            <a:r>
              <a:rPr lang="en-US" dirty="0"/>
              <a:t>more influencing factors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e.g.,</a:t>
            </a:r>
            <a:r>
              <a:rPr lang="zh-TW" altLang="en-US" dirty="0"/>
              <a:t> </a:t>
            </a:r>
            <a:r>
              <a:rPr lang="en-US" dirty="0"/>
              <a:t>number of lanes, weather,</a:t>
            </a:r>
            <a:r>
              <a:rPr lang="zh-TW" altLang="en-US" dirty="0"/>
              <a:t> </a:t>
            </a:r>
            <a:r>
              <a:rPr lang="en-US" altLang="zh-TW" dirty="0"/>
              <a:t>season,</a:t>
            </a:r>
            <a:r>
              <a:rPr lang="en-US" dirty="0"/>
              <a:t> special event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etc.,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input</a:t>
            </a:r>
            <a:r>
              <a:rPr lang="zh-TW" altLang="en-US" dirty="0"/>
              <a:t> </a:t>
            </a:r>
            <a:r>
              <a:rPr lang="en-US" altLang="zh-TW" dirty="0"/>
              <a:t>features</a:t>
            </a:r>
            <a:r>
              <a:rPr lang="zh-TW" altLang="en-US" dirty="0"/>
              <a:t> </a:t>
            </a:r>
            <a:r>
              <a:rPr lang="en-US" dirty="0"/>
              <a:t>to improve model’s accuracy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generality.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B75D-A401-F74D-9DFA-184AF7E0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Purpose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5A02-27DA-6E46-A741-F6534C11E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EAA9-6ED3-4D40-9180-EA8A3418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73328-7709-F343-BB11-EDE62BF3CB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32387"/>
            <a:ext cx="7559674" cy="3692013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altLang="zh-TW" b="1" dirty="0"/>
              <a:t>Goal:</a:t>
            </a:r>
            <a:r>
              <a:rPr lang="en-US" altLang="zh-TW" dirty="0"/>
              <a:t> This thesis aims to propose and analyze </a:t>
            </a:r>
            <a:r>
              <a:rPr lang="en-US" altLang="zh-TW" dirty="0">
                <a:solidFill>
                  <a:srgbClr val="0432FF"/>
                </a:solidFill>
              </a:rPr>
              <a:t>an approach for inferring traffic flows</a:t>
            </a:r>
            <a:r>
              <a:rPr lang="en-US" altLang="zh-TW" dirty="0"/>
              <a:t> from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(INRIX)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wide spatial coverage</a:t>
            </a:r>
            <a:r>
              <a:rPr lang="zh-TW" altLang="en-US" dirty="0"/>
              <a:t> </a:t>
            </a:r>
            <a:r>
              <a:rPr lang="en-US" altLang="zh-TW" dirty="0"/>
              <a:t>to compensate for stationary sensors' weakness.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idea is to develop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Artificial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Neural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Network (ANN)-</a:t>
            </a:r>
            <a:r>
              <a:rPr lang="en-US" dirty="0"/>
              <a:t>based models to automatically extract </a:t>
            </a:r>
            <a:r>
              <a:rPr lang="en-US" dirty="0">
                <a:solidFill>
                  <a:srgbClr val="00B050"/>
                </a:solidFill>
              </a:rPr>
              <a:t>relations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between traffic flow and INRIX measurements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from historical data</a:t>
            </a:r>
            <a:r>
              <a:rPr lang="en-US" altLang="zh-TW" dirty="0"/>
              <a:t>sets</a:t>
            </a:r>
            <a:r>
              <a:rPr lang="en-US" dirty="0"/>
              <a:t> considering temporal and spatial dependencies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dirty="0"/>
              <a:t>and then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real-time </a:t>
            </a:r>
            <a:r>
              <a:rPr lang="en-US" altLang="zh-TW" dirty="0">
                <a:solidFill>
                  <a:srgbClr val="0432FF"/>
                </a:solidFill>
              </a:rPr>
              <a:t>mobile</a:t>
            </a:r>
            <a:r>
              <a:rPr lang="en-US" dirty="0">
                <a:solidFill>
                  <a:srgbClr val="0432FF"/>
                </a:solidFill>
              </a:rPr>
              <a:t> data </a:t>
            </a:r>
            <a:r>
              <a:rPr lang="en-US" dirty="0"/>
              <a:t>as model</a:t>
            </a:r>
            <a:r>
              <a:rPr lang="en-US" altLang="zh-TW" dirty="0"/>
              <a:t>'</a:t>
            </a:r>
            <a:r>
              <a:rPr lang="en-US" dirty="0"/>
              <a:t>s inputs</a:t>
            </a:r>
            <a:r>
              <a:rPr lang="zh-TW" altLang="en-US" dirty="0"/>
              <a:t> </a:t>
            </a:r>
            <a:r>
              <a:rPr lang="en-US" dirty="0"/>
              <a:t>to inference the traffic flow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altLang="zh-TW" dirty="0"/>
              <a:t>P</a:t>
            </a:r>
            <a:r>
              <a:rPr lang="en-US" dirty="0"/>
              <a:t>rovides a </a:t>
            </a:r>
            <a:r>
              <a:rPr lang="en-US" dirty="0">
                <a:solidFill>
                  <a:srgbClr val="0432FF"/>
                </a:solidFill>
              </a:rPr>
              <a:t>highly automated means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to process sensor data and build estimation models for </a:t>
            </a:r>
            <a:r>
              <a:rPr lang="en-US" dirty="0">
                <a:solidFill>
                  <a:srgbClr val="FF0000"/>
                </a:solidFill>
              </a:rPr>
              <a:t>Intelligent Transport Systems (ITS)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the context of the Internet of Things (IoT) and Big Data.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0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altLang="zh-TW" sz="3200" dirty="0"/>
              <a:t>Backgrounds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1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CD5F-D3EB-B141-A535-0CBEC568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State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8FAD0-C31A-C345-BAEC-6A35CB767B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67C23-7EAF-CE49-A242-B3D0DE03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EEFDB4-A43B-E54B-9B8A-85D65DC603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3733308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TW" dirty="0"/>
              <a:t>Three </a:t>
            </a:r>
            <a:r>
              <a:rPr lang="en-US" altLang="zh-TW" dirty="0">
                <a:solidFill>
                  <a:srgbClr val="0432FF"/>
                </a:solidFill>
              </a:rPr>
              <a:t>traffic state variables </a:t>
            </a:r>
            <a:r>
              <a:rPr lang="en-US" altLang="zh-TW" dirty="0"/>
              <a:t>are widely used to describe the traffic flow conditions on the highway.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Traffic Flow </a:t>
            </a:r>
            <a:r>
              <a:rPr lang="en-US" altLang="zh-TW" dirty="0"/>
              <a:t>(</a:t>
            </a:r>
            <a:r>
              <a:rPr lang="en-US" altLang="zh-TW" dirty="0" err="1"/>
              <a:t>veh</a:t>
            </a:r>
            <a:r>
              <a:rPr lang="en-US" altLang="zh-TW" dirty="0"/>
              <a:t>/h): The number of vehicles traveling through a particular point on the road per unit of time.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Speed</a:t>
            </a:r>
            <a:r>
              <a:rPr lang="en-US" altLang="zh-TW" dirty="0"/>
              <a:t> (km/h): Average speed of vehicles.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Density</a:t>
            </a:r>
            <a:r>
              <a:rPr lang="en-US" altLang="zh-TW" dirty="0"/>
              <a:t> (</a:t>
            </a:r>
            <a:r>
              <a:rPr lang="en-US" altLang="zh-TW" dirty="0" err="1"/>
              <a:t>veh</a:t>
            </a:r>
            <a:r>
              <a:rPr lang="en-US" altLang="zh-TW" dirty="0"/>
              <a:t>/km): The number of vehicles per unit of distance.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22B4F-E806-E247-A5DC-C6D3F4A6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83" y="3175431"/>
            <a:ext cx="2226600" cy="1891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BF25-FA15-2249-BE21-75E68F85C384}"/>
              </a:ext>
            </a:extLst>
          </p:cNvPr>
          <p:cNvSpPr txBox="1"/>
          <p:nvPr/>
        </p:nvSpPr>
        <p:spPr>
          <a:xfrm>
            <a:off x="5525163" y="3897316"/>
            <a:ext cx="3179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</a:t>
            </a:r>
            <a:r>
              <a:rPr lang="en-US" altLang="zh-TW" sz="1200" dirty="0"/>
              <a:t>Example</a:t>
            </a:r>
            <a:r>
              <a:rPr lang="zh-TW" altLang="en-US" sz="1200" dirty="0"/>
              <a:t> </a:t>
            </a:r>
            <a:r>
              <a:rPr lang="en-US" altLang="zh-TW" sz="1200" dirty="0"/>
              <a:t>of</a:t>
            </a:r>
            <a:r>
              <a:rPr lang="zh-TW" altLang="en-US" sz="1200" dirty="0"/>
              <a:t> </a:t>
            </a:r>
            <a:r>
              <a:rPr lang="en-US" altLang="zh-TW" sz="1200" dirty="0"/>
              <a:t>flow-speed</a:t>
            </a:r>
            <a:r>
              <a:rPr lang="zh-TW" altLang="en-US" sz="1200" dirty="0"/>
              <a:t> </a:t>
            </a:r>
            <a:r>
              <a:rPr lang="en-US" altLang="zh-TW" sz="1200" dirty="0"/>
              <a:t>relation.</a:t>
            </a:r>
            <a:endParaRPr lang="en-US" sz="1200" dirty="0"/>
          </a:p>
          <a:p>
            <a:r>
              <a:rPr lang="en-US" sz="800" dirty="0"/>
              <a:t>Reprinted from </a:t>
            </a:r>
            <a:r>
              <a:rPr lang="en-US" sz="800" i="1" dirty="0"/>
              <a:t>K. </a:t>
            </a:r>
            <a:r>
              <a:rPr lang="en-US" sz="800" i="1" dirty="0" err="1"/>
              <a:t>Anuar</a:t>
            </a:r>
            <a:r>
              <a:rPr lang="en-US" sz="800" i="1" dirty="0"/>
              <a:t>, F. </a:t>
            </a:r>
            <a:r>
              <a:rPr lang="en-US" sz="800" i="1" dirty="0" err="1"/>
              <a:t>Habtemichael</a:t>
            </a:r>
            <a:r>
              <a:rPr lang="en-US" sz="800" i="1" dirty="0"/>
              <a:t>, and M. Cetin, “Estimating traffic flow</a:t>
            </a:r>
            <a:r>
              <a:rPr lang="zh-TW" altLang="en-US" sz="800" i="1" dirty="0"/>
              <a:t> </a:t>
            </a:r>
            <a:r>
              <a:rPr lang="en-US" sz="800" i="1" dirty="0"/>
              <a:t>rate</a:t>
            </a:r>
            <a:r>
              <a:rPr lang="zh-TW" altLang="en-US" sz="800" i="1" dirty="0"/>
              <a:t> </a:t>
            </a:r>
            <a:r>
              <a:rPr lang="en-US" sz="800" i="1" dirty="0"/>
              <a:t>on freeways from probe vehicle data and fundamental diagram,” in</a:t>
            </a:r>
            <a:r>
              <a:rPr lang="zh-TW" altLang="en-US" sz="800" i="1" dirty="0"/>
              <a:t> </a:t>
            </a:r>
            <a:r>
              <a:rPr lang="en-US" sz="800" i="1" dirty="0"/>
              <a:t>2015 IEEE 18th International Conference on Intelligent Transportation</a:t>
            </a:r>
            <a:r>
              <a:rPr lang="zh-TW" altLang="en-US" sz="800" i="1" dirty="0"/>
              <a:t> </a:t>
            </a:r>
            <a:r>
              <a:rPr lang="en-US" sz="800" i="1" dirty="0"/>
              <a:t>Systems. IEEE, 2015, Conference Proceedings. ISBN 1467365963 pp.</a:t>
            </a:r>
            <a:r>
              <a:rPr lang="zh-TW" altLang="en-US" sz="800" i="1" dirty="0"/>
              <a:t> </a:t>
            </a:r>
            <a:r>
              <a:rPr lang="en-US" sz="800" i="1" dirty="0"/>
              <a:t>2921–2926.</a:t>
            </a:r>
          </a:p>
        </p:txBody>
      </p:sp>
    </p:spTree>
    <p:extLst>
      <p:ext uri="{BB962C8B-B14F-4D97-AF65-F5344CB8AC3E}">
        <p14:creationId xmlns:p14="http://schemas.microsoft.com/office/powerpoint/2010/main" val="226652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3851-2076-9647-94B4-9EBB0730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Sensor</a:t>
            </a:r>
            <a:r>
              <a:rPr lang="zh-TW" altLang="en-US" dirty="0"/>
              <a:t> </a:t>
            </a:r>
            <a:r>
              <a:rPr lang="en-US" altLang="zh-TW" dirty="0"/>
              <a:t>D</a:t>
            </a:r>
            <a:r>
              <a:rPr lang="en-US" dirty="0"/>
              <a:t>ata</a:t>
            </a:r>
            <a:r>
              <a:rPr lang="zh-TW" altLang="en-US" dirty="0"/>
              <a:t> </a:t>
            </a:r>
            <a:r>
              <a:rPr lang="en-US" altLang="zh-TW" dirty="0"/>
              <a:t>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DD449-679C-A84E-8C92-98AF9AD5FC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81E24-BE46-A241-B336-B6FC857C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BA72E-9A76-114D-80F1-F1F50647F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0085"/>
            <a:ext cx="7559674" cy="367431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traffic measurement data </a:t>
            </a:r>
            <a:r>
              <a:rPr lang="en-US" dirty="0"/>
              <a:t>can be grouped into </a:t>
            </a:r>
            <a:r>
              <a:rPr lang="en-US" dirty="0">
                <a:solidFill>
                  <a:srgbClr val="FF0000"/>
                </a:solidFill>
              </a:rPr>
              <a:t>two categories </a:t>
            </a:r>
            <a:r>
              <a:rPr lang="en-US" dirty="0"/>
              <a:t>based on the ways they are collected.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Stationary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fixed-location sensors </a:t>
            </a:r>
            <a:r>
              <a:rPr lang="en-US" dirty="0"/>
              <a:t>installed on highways, e.g., inductive loop and radar detector.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provide </a:t>
            </a:r>
            <a:r>
              <a:rPr lang="en-US" altLang="zh-TW" dirty="0"/>
              <a:t>measures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traffic flow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speed</a:t>
            </a:r>
            <a:r>
              <a:rPr lang="en-US" dirty="0"/>
              <a:t> at the same time.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Mobile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on-vehicle sensors</a:t>
            </a:r>
            <a:r>
              <a:rPr lang="en-US" dirty="0"/>
              <a:t>, e.g., GPS-enabled smartphones and navigation systems.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Has </a:t>
            </a:r>
            <a:r>
              <a:rPr lang="en-US" dirty="0">
                <a:solidFill>
                  <a:srgbClr val="00B050"/>
                </a:solidFill>
              </a:rPr>
              <a:t>broader spatial coverage </a:t>
            </a:r>
            <a:r>
              <a:rPr lang="en-US" dirty="0"/>
              <a:t>but cannot provide direct measures of </a:t>
            </a:r>
            <a:r>
              <a:rPr lang="en-US" dirty="0">
                <a:solidFill>
                  <a:srgbClr val="FF0000"/>
                </a:solidFill>
              </a:rPr>
              <a:t>traffic flow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43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DB3F-15DE-1D4F-9BB7-09221AA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State Estimation</a:t>
            </a:r>
            <a:r>
              <a:rPr lang="zh-TW" altLang="en-US" dirty="0"/>
              <a:t> </a:t>
            </a:r>
            <a:r>
              <a:rPr lang="en-US" altLang="zh-TW" dirty="0"/>
              <a:t>(TSE) and Imputation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FBD5-4DF8-FB40-82E3-A03F6ED15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B186-3CEC-204B-9FCC-3491D959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9F7-0A8F-0547-8476-B922257252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038186"/>
            <a:ext cx="7559674" cy="361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/>
              <a:t>TSE</a:t>
            </a:r>
            <a:r>
              <a:rPr lang="en-US" dirty="0"/>
              <a:t> aims to estimate the </a:t>
            </a:r>
            <a:r>
              <a:rPr lang="en-US" dirty="0">
                <a:solidFill>
                  <a:srgbClr val="0432FF"/>
                </a:solidFill>
              </a:rPr>
              <a:t>unobserved traffic state variables </a:t>
            </a:r>
            <a:r>
              <a:rPr lang="en-US" dirty="0"/>
              <a:t>using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partially observed </a:t>
            </a:r>
            <a:r>
              <a:rPr lang="en-US" altLang="zh-TW" dirty="0">
                <a:solidFill>
                  <a:srgbClr val="00B050"/>
                </a:solidFill>
              </a:rPr>
              <a:t>and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noisy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traffic data </a:t>
            </a:r>
            <a:r>
              <a:rPr lang="en-US" dirty="0"/>
              <a:t>in regions where stationary sensors are absent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TW" b="1" dirty="0"/>
              <a:t>I</a:t>
            </a:r>
            <a:r>
              <a:rPr lang="en-US" b="1" dirty="0"/>
              <a:t>mputation</a:t>
            </a:r>
            <a:r>
              <a:rPr lang="zh-TW" altLang="en-US" dirty="0"/>
              <a:t> </a:t>
            </a:r>
            <a:r>
              <a:rPr lang="en-US" altLang="zh-TW" dirty="0"/>
              <a:t>aims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dirty="0"/>
              <a:t>imput</a:t>
            </a:r>
            <a:r>
              <a:rPr lang="en-US" altLang="zh-TW" dirty="0"/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traffic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altLang="zh-TW" dirty="0">
                <a:solidFill>
                  <a:srgbClr val="0432FF"/>
                </a:solidFill>
              </a:rPr>
              <a:t>sets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from locations where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state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observed</a:t>
            </a:r>
            <a:r>
              <a:rPr lang="zh-TW" altLang="en-US" dirty="0"/>
              <a:t> </a:t>
            </a:r>
            <a:r>
              <a:rPr lang="en-US" dirty="0"/>
              <a:t>but suffer</a:t>
            </a:r>
            <a:r>
              <a:rPr lang="zh-TW" altLang="en-US" dirty="0"/>
              <a:t> </a:t>
            </a: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missing or corrupted data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1B5D2-E448-354E-91A2-4B5ECA12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1" y="2436876"/>
            <a:ext cx="4273917" cy="2571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F4259-F86B-884A-A50E-869103CEC85A}"/>
              </a:ext>
            </a:extLst>
          </p:cNvPr>
          <p:cNvSpPr txBox="1"/>
          <p:nvPr/>
        </p:nvSpPr>
        <p:spPr>
          <a:xfrm>
            <a:off x="6222528" y="4421462"/>
            <a:ext cx="2606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</a:t>
            </a:r>
            <a:r>
              <a:rPr lang="en-US" altLang="zh-TW" sz="1050" dirty="0"/>
              <a:t>:</a:t>
            </a:r>
            <a:r>
              <a:rPr lang="en-US" sz="1050" dirty="0"/>
              <a:t> Relation </a:t>
            </a:r>
            <a:r>
              <a:rPr lang="en-US" altLang="zh-TW" sz="1050" dirty="0"/>
              <a:t>between</a:t>
            </a:r>
            <a:r>
              <a:rPr lang="en-US" sz="1050" dirty="0"/>
              <a:t> traffic data and traffic state</a:t>
            </a:r>
            <a:r>
              <a:rPr lang="en-US" altLang="zh-TW" sz="1050" dirty="0"/>
              <a:t>s</a:t>
            </a:r>
            <a:r>
              <a:rPr lang="en-US" sz="1050" dirty="0"/>
              <a:t> in the space-time domain.</a:t>
            </a:r>
          </a:p>
        </p:txBody>
      </p:sp>
    </p:spTree>
    <p:extLst>
      <p:ext uri="{BB962C8B-B14F-4D97-AF65-F5344CB8AC3E}">
        <p14:creationId xmlns:p14="http://schemas.microsoft.com/office/powerpoint/2010/main" val="46776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64147</TotalTime>
  <Words>2273</Words>
  <Application>Microsoft Macintosh PowerPoint</Application>
  <PresentationFormat>On-screen Show (16:9)</PresentationFormat>
  <Paragraphs>284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PMingLiU</vt:lpstr>
      <vt:lpstr>Systemtypsnitt</vt:lpstr>
      <vt:lpstr>Arial</vt:lpstr>
      <vt:lpstr>Calibri</vt:lpstr>
      <vt:lpstr>Cambria Math</vt:lpstr>
      <vt:lpstr>Times New Roman</vt:lpstr>
      <vt:lpstr>Wingdings</vt:lpstr>
      <vt:lpstr>KTH_PPT-mall</vt:lpstr>
      <vt:lpstr>Machine Learning-Based Data-Driven Traffic Flow Estimation from Mobile Data </vt:lpstr>
      <vt:lpstr>Contents</vt:lpstr>
      <vt:lpstr>Introduction</vt:lpstr>
      <vt:lpstr>Background &amp; Problems</vt:lpstr>
      <vt:lpstr>Goal and Purpose</vt:lpstr>
      <vt:lpstr>Backgrounds</vt:lpstr>
      <vt:lpstr>Traffic State Variables</vt:lpstr>
      <vt:lpstr>Sensor Data Types</vt:lpstr>
      <vt:lpstr>Traffic State Estimation (TSE) and Imputation</vt:lpstr>
      <vt:lpstr>Related Works</vt:lpstr>
      <vt:lpstr>Datasets and Methodology</vt:lpstr>
      <vt:lpstr>Datasets</vt:lpstr>
      <vt:lpstr>Mobile Data: INRIX</vt:lpstr>
      <vt:lpstr>Stationary Data: Motorway Control System (MCS)</vt:lpstr>
      <vt:lpstr>Training &amp; Test Datasets</vt:lpstr>
      <vt:lpstr>Data Preparation</vt:lpstr>
      <vt:lpstr>Feature Engineering: One-hot Encoding</vt:lpstr>
      <vt:lpstr>Feature Scaling: Standardization</vt:lpstr>
      <vt:lpstr>Baseline Model</vt:lpstr>
      <vt:lpstr>ANN Model Structure</vt:lpstr>
      <vt:lpstr>ANN Models</vt:lpstr>
      <vt:lpstr>Performance Evaluation</vt:lpstr>
      <vt:lpstr>Results</vt:lpstr>
      <vt:lpstr>Data Preparation: Smoothing</vt:lpstr>
      <vt:lpstr>Data Preparation: Shifting</vt:lpstr>
      <vt:lpstr>Data Preparation: Feature Standardization</vt:lpstr>
      <vt:lpstr>Model Training: Baseline Model vs. ANN Model</vt:lpstr>
      <vt:lpstr>Model Training: ANN with Temporal Dependency</vt:lpstr>
      <vt:lpstr>Traffic Flow Estimations</vt:lpstr>
      <vt:lpstr>Traffic Flow Estimations: Comparison</vt:lpstr>
      <vt:lpstr>Traffic Flow Estimations: RMSE</vt:lpstr>
      <vt:lpstr>Estimated Flows on South Segment in a Day</vt:lpstr>
      <vt:lpstr>Estimated Flow on North Segment in a Day</vt:lpstr>
      <vt:lpstr>Discussion</vt:lpstr>
      <vt:lpstr>Input Speed Drift: Baseline Model</vt:lpstr>
      <vt:lpstr>Input Speed Drift: ANN Models</vt:lpstr>
      <vt:lpstr>Travel Time</vt:lpstr>
      <vt:lpstr>Travel Time Drift</vt:lpstr>
      <vt:lpstr>Spatial-Temporal ANN</vt:lpstr>
      <vt:lpstr>Conclusion and Future work</vt:lpstr>
      <vt:lpstr>Conclusion</vt:lpstr>
      <vt:lpstr>Future Work</vt:lpstr>
    </vt:vector>
  </TitlesOfParts>
  <Company>KTH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Microsoft Office User</cp:lastModifiedBy>
  <cp:revision>1753</cp:revision>
  <cp:lastPrinted>2013-05-27T09:10:21Z</cp:lastPrinted>
  <dcterms:created xsi:type="dcterms:W3CDTF">2019-02-11T09:39:15Z</dcterms:created>
  <dcterms:modified xsi:type="dcterms:W3CDTF">2021-05-07T13:55:16Z</dcterms:modified>
</cp:coreProperties>
</file>